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oppins Semi-Bold" charset="1" panose="00000700000000000000"/>
      <p:regular r:id="rId50"/>
    </p:embeddedFont>
    <p:embeddedFont>
      <p:font typeface="Poppins Bold" charset="1" panose="00000800000000000000"/>
      <p:regular r:id="rId51"/>
    </p:embeddedFont>
    <p:embeddedFont>
      <p:font typeface="Poppins Italics" charset="1" panose="00000500000000000000"/>
      <p:regular r:id="rId52"/>
    </p:embeddedFont>
    <p:embeddedFont>
      <p:font typeface="Poppins" charset="1" panose="00000500000000000000"/>
      <p:regular r:id="rId53"/>
    </p:embeddedFont>
    <p:embeddedFont>
      <p:font typeface="Poppins Bold Italics" charset="1" panose="00000800000000000000"/>
      <p:regular r:id="rId54"/>
    </p:embeddedFont>
    <p:embeddedFont>
      <p:font typeface="Canva Sans Bold" charset="1" panose="020B0803030501040103"/>
      <p:regular r:id="rId55"/>
    </p:embeddedFont>
    <p:embeddedFont>
      <p:font typeface="Canva Sans" charset="1" panose="020B0503030501040103"/>
      <p:regular r:id="rId56"/>
    </p:embeddedFont>
    <p:embeddedFont>
      <p:font typeface="Glacial Indifference Bold" charset="1" panose="00000800000000000000"/>
      <p:regular r:id="rId57"/>
    </p:embeddedFont>
    <p:embeddedFont>
      <p:font typeface="Glacial Indifference" charset="1" panose="00000000000000000000"/>
      <p:regular r:id="rId58"/>
    </p:embeddedFont>
    <p:embeddedFont>
      <p:font typeface="Glacial Indifference Italics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https://lookerstudio.google.com/u/0/reporting/628f7749-4485-4517-a626-726df18b9277/page/15XFE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1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1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5166" y="8849056"/>
            <a:ext cx="4457252" cy="1437944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4360396" y="-265337"/>
            <a:ext cx="4099692" cy="2440136"/>
            <a:chOff x="0" y="0"/>
            <a:chExt cx="1032362" cy="6144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4375750">
            <a:off x="11302442" y="5085433"/>
            <a:ext cx="5309746" cy="2063837"/>
            <a:chOff x="0" y="0"/>
            <a:chExt cx="1076951" cy="418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907321">
            <a:off x="14729709" y="563991"/>
            <a:ext cx="5367697" cy="254966"/>
          </a:xfrm>
          <a:custGeom>
            <a:avLst/>
            <a:gdLst/>
            <a:ahLst/>
            <a:cxnLst/>
            <a:rect r="r" b="b" t="t" l="l"/>
            <a:pathLst>
              <a:path h="254966" w="5367697">
                <a:moveTo>
                  <a:pt x="0" y="0"/>
                </a:moveTo>
                <a:lnTo>
                  <a:pt x="5367696" y="0"/>
                </a:lnTo>
                <a:lnTo>
                  <a:pt x="5367696" y="254966"/>
                </a:lnTo>
                <a:lnTo>
                  <a:pt x="0" y="25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161755">
            <a:off x="12176972" y="9544098"/>
            <a:ext cx="4274653" cy="203046"/>
          </a:xfrm>
          <a:custGeom>
            <a:avLst/>
            <a:gdLst/>
            <a:ahLst/>
            <a:cxnLst/>
            <a:rect r="r" b="b" t="t" l="l"/>
            <a:pathLst>
              <a:path h="203046" w="4274653">
                <a:moveTo>
                  <a:pt x="0" y="0"/>
                </a:moveTo>
                <a:lnTo>
                  <a:pt x="4274652" y="0"/>
                </a:lnTo>
                <a:lnTo>
                  <a:pt x="4274652" y="203046"/>
                </a:lnTo>
                <a:lnTo>
                  <a:pt x="0" y="20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7903244">
            <a:off x="12282536" y="3056734"/>
            <a:ext cx="6847762" cy="1272986"/>
            <a:chOff x="0" y="0"/>
            <a:chExt cx="2032229" cy="3777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553793" y="714065"/>
            <a:ext cx="8094256" cy="10210681"/>
            <a:chOff x="0" y="0"/>
            <a:chExt cx="17786096" cy="224366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3"/>
              <a:stretch>
                <a:fillRect l="-59410" t="0" r="-71799" b="-916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6456289">
            <a:off x="10918972" y="5630116"/>
            <a:ext cx="6597129" cy="2907644"/>
            <a:chOff x="0" y="0"/>
            <a:chExt cx="2286906" cy="100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86906" cy="1007940"/>
            </a:xfrm>
            <a:custGeom>
              <a:avLst/>
              <a:gdLst/>
              <a:ahLst/>
              <a:cxnLst/>
              <a:rect r="r" b="b" t="t" l="l"/>
              <a:pathLst>
                <a:path h="1007940" w="2286906">
                  <a:moveTo>
                    <a:pt x="1143453" y="0"/>
                  </a:moveTo>
                  <a:lnTo>
                    <a:pt x="2286906" y="1007940"/>
                  </a:lnTo>
                  <a:lnTo>
                    <a:pt x="0" y="1007940"/>
                  </a:lnTo>
                  <a:lnTo>
                    <a:pt x="114345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357329" y="410822"/>
              <a:ext cx="1572248" cy="525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2978013" y="5685026"/>
            <a:ext cx="2667176" cy="126691"/>
          </a:xfrm>
          <a:custGeom>
            <a:avLst/>
            <a:gdLst/>
            <a:ahLst/>
            <a:cxnLst/>
            <a:rect r="r" b="b" t="t" l="l"/>
            <a:pathLst>
              <a:path h="126691" w="2667176">
                <a:moveTo>
                  <a:pt x="0" y="0"/>
                </a:moveTo>
                <a:lnTo>
                  <a:pt x="2667176" y="0"/>
                </a:lnTo>
                <a:lnTo>
                  <a:pt x="2667176" y="126691"/>
                </a:lnTo>
                <a:lnTo>
                  <a:pt x="0" y="126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4727" y="392299"/>
            <a:ext cx="1404115" cy="1324571"/>
          </a:xfrm>
          <a:custGeom>
            <a:avLst/>
            <a:gdLst/>
            <a:ahLst/>
            <a:cxnLst/>
            <a:rect r="r" b="b" t="t" l="l"/>
            <a:pathLst>
              <a:path h="1324571" w="1404115">
                <a:moveTo>
                  <a:pt x="0" y="0"/>
                </a:moveTo>
                <a:lnTo>
                  <a:pt x="1404115" y="0"/>
                </a:lnTo>
                <a:lnTo>
                  <a:pt x="1404115" y="1324571"/>
                </a:lnTo>
                <a:lnTo>
                  <a:pt x="0" y="1324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97981" y="3079375"/>
            <a:ext cx="9024379" cy="5072035"/>
            <a:chOff x="0" y="0"/>
            <a:chExt cx="12032505" cy="67627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117794"/>
              <a:ext cx="11577527" cy="5846651"/>
            </a:xfrm>
            <a:custGeom>
              <a:avLst/>
              <a:gdLst/>
              <a:ahLst/>
              <a:cxnLst/>
              <a:rect r="r" b="b" t="t" l="l"/>
              <a:pathLst>
                <a:path h="5846651" w="11577527">
                  <a:moveTo>
                    <a:pt x="0" y="0"/>
                  </a:moveTo>
                  <a:lnTo>
                    <a:pt x="11577527" y="0"/>
                  </a:lnTo>
                  <a:lnTo>
                    <a:pt x="11577527" y="5846651"/>
                  </a:lnTo>
                  <a:lnTo>
                    <a:pt x="0" y="5846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32505" cy="6762713"/>
            </a:xfrm>
            <a:custGeom>
              <a:avLst/>
              <a:gdLst/>
              <a:ahLst/>
              <a:cxnLst/>
              <a:rect r="r" b="b" t="t" l="l"/>
              <a:pathLst>
                <a:path h="6762713" w="12032505">
                  <a:moveTo>
                    <a:pt x="0" y="0"/>
                  </a:moveTo>
                  <a:lnTo>
                    <a:pt x="12032505" y="0"/>
                  </a:lnTo>
                  <a:lnTo>
                    <a:pt x="12032505" y="6762713"/>
                  </a:lnTo>
                  <a:lnTo>
                    <a:pt x="0" y="6762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722360" y="1284815"/>
            <a:ext cx="5440253" cy="6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2"/>
              </a:lnSpc>
            </a:pPr>
            <a:r>
              <a:rPr lang="en-US" sz="2177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482"/>
              </a:lnSpc>
            </a:pPr>
            <a:r>
              <a:rPr lang="en-US" sz="2177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2183904" y="1925705"/>
            <a:ext cx="12993810" cy="993690"/>
            <a:chOff x="0" y="0"/>
            <a:chExt cx="2946466" cy="2253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96901" y="2068292"/>
            <a:ext cx="6727021" cy="69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4"/>
              </a:lnSpc>
            </a:pPr>
            <a:r>
              <a:rPr lang="en-US" sz="4573" spc="196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3979" y="7418981"/>
            <a:ext cx="6412383" cy="191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7"/>
              </a:lnSpc>
              <a:spcBef>
                <a:spcPct val="0"/>
              </a:spcBef>
            </a:pPr>
            <a:r>
              <a:rPr lang="en-US" b="true" sz="3733">
                <a:solidFill>
                  <a:srgbClr val="F7F8FD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733">
                <a:solidFill>
                  <a:srgbClr val="F7F8FD"/>
                </a:solidFill>
                <a:latin typeface="Poppins Bold"/>
                <a:ea typeface="Poppins Bold"/>
                <a:cs typeface="Poppins Bold"/>
                <a:sym typeface="Poppins Bold"/>
              </a:rPr>
              <a:t>embuatan Keputusan </a:t>
            </a:r>
          </a:p>
          <a:p>
            <a:pPr algn="ctr">
              <a:lnSpc>
                <a:spcPts val="5227"/>
              </a:lnSpc>
              <a:spcBef>
                <a:spcPct val="0"/>
              </a:spcBef>
            </a:pPr>
            <a:r>
              <a:rPr lang="en-US" b="true" sz="3733">
                <a:solidFill>
                  <a:srgbClr val="F7F8FD"/>
                </a:solidFill>
                <a:latin typeface="Poppins Bold"/>
                <a:ea typeface="Poppins Bold"/>
                <a:cs typeface="Poppins Bold"/>
                <a:sym typeface="Poppins Bold"/>
              </a:rPr>
              <a:t>Berpacukan Data</a:t>
            </a:r>
          </a:p>
          <a:p>
            <a:pPr algn="ctr">
              <a:lnSpc>
                <a:spcPts val="4646"/>
              </a:lnSpc>
              <a:spcBef>
                <a:spcPct val="0"/>
              </a:spcBef>
            </a:pPr>
            <a:r>
              <a:rPr lang="en-US" sz="3318" i="true">
                <a:solidFill>
                  <a:srgbClr val="F7F8F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(Data Driven Decision Making)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16832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674314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702889"/>
            <a:ext cx="2895979" cy="66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61398" y="6343335"/>
            <a:ext cx="9111177" cy="3086100"/>
            <a:chOff x="0" y="0"/>
            <a:chExt cx="2399652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812800"/>
            </a:xfrm>
            <a:custGeom>
              <a:avLst/>
              <a:gdLst/>
              <a:ahLst/>
              <a:cxnLst/>
              <a:rect r="r" b="b" t="t" l="l"/>
              <a:pathLst>
                <a:path h="81280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769464"/>
                  </a:lnTo>
                  <a:cubicBezTo>
                    <a:pt x="2399652" y="780958"/>
                    <a:pt x="2395086" y="791980"/>
                    <a:pt x="2386959" y="800107"/>
                  </a:cubicBezTo>
                  <a:cubicBezTo>
                    <a:pt x="2378832" y="808234"/>
                    <a:pt x="2367809" y="812800"/>
                    <a:pt x="2356316" y="812800"/>
                  </a:cubicBezTo>
                  <a:lnTo>
                    <a:pt x="43336" y="812800"/>
                  </a:lnTo>
                  <a:cubicBezTo>
                    <a:pt x="31842" y="812800"/>
                    <a:pt x="20820" y="808234"/>
                    <a:pt x="12693" y="800107"/>
                  </a:cubicBezTo>
                  <a:cubicBezTo>
                    <a:pt x="4566" y="791980"/>
                    <a:pt x="0" y="780958"/>
                    <a:pt x="0" y="769464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28700" y="7865322"/>
            <a:ext cx="9111177" cy="1611737"/>
            <a:chOff x="0" y="0"/>
            <a:chExt cx="2399652" cy="4244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424490"/>
            </a:xfrm>
            <a:custGeom>
              <a:avLst/>
              <a:gdLst/>
              <a:ahLst/>
              <a:cxnLst/>
              <a:rect r="r" b="b" t="t" l="l"/>
              <a:pathLst>
                <a:path h="42449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81155"/>
                  </a:lnTo>
                  <a:cubicBezTo>
                    <a:pt x="2399652" y="392648"/>
                    <a:pt x="2395086" y="403671"/>
                    <a:pt x="2386959" y="411798"/>
                  </a:cubicBezTo>
                  <a:cubicBezTo>
                    <a:pt x="2378832" y="419925"/>
                    <a:pt x="2367809" y="424490"/>
                    <a:pt x="2356316" y="424490"/>
                  </a:cubicBezTo>
                  <a:lnTo>
                    <a:pt x="43336" y="424490"/>
                  </a:lnTo>
                  <a:cubicBezTo>
                    <a:pt x="31842" y="424490"/>
                    <a:pt x="20820" y="419925"/>
                    <a:pt x="12693" y="411798"/>
                  </a:cubicBezTo>
                  <a:cubicBezTo>
                    <a:pt x="4566" y="403671"/>
                    <a:pt x="0" y="392648"/>
                    <a:pt x="0" y="381155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48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8700" y="4880026"/>
            <a:ext cx="9111177" cy="1430530"/>
            <a:chOff x="0" y="0"/>
            <a:chExt cx="2399652" cy="37676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399652" cy="376765"/>
            </a:xfrm>
            <a:custGeom>
              <a:avLst/>
              <a:gdLst/>
              <a:ahLst/>
              <a:cxnLst/>
              <a:rect r="r" b="b" t="t" l="l"/>
              <a:pathLst>
                <a:path h="376765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33429"/>
                  </a:lnTo>
                  <a:cubicBezTo>
                    <a:pt x="2399652" y="344923"/>
                    <a:pt x="2395086" y="355945"/>
                    <a:pt x="2386959" y="364072"/>
                  </a:cubicBezTo>
                  <a:cubicBezTo>
                    <a:pt x="2378832" y="372199"/>
                    <a:pt x="2367809" y="376765"/>
                    <a:pt x="2356316" y="376765"/>
                  </a:cubicBezTo>
                  <a:lnTo>
                    <a:pt x="43336" y="376765"/>
                  </a:lnTo>
                  <a:cubicBezTo>
                    <a:pt x="19402" y="376765"/>
                    <a:pt x="0" y="357363"/>
                    <a:pt x="0" y="333429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2399652" cy="43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6211" y="4834180"/>
            <a:ext cx="9196365" cy="3086100"/>
            <a:chOff x="0" y="0"/>
            <a:chExt cx="2422088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22088" cy="812800"/>
            </a:xfrm>
            <a:custGeom>
              <a:avLst/>
              <a:gdLst/>
              <a:ahLst/>
              <a:cxnLst/>
              <a:rect r="r" b="b" t="t" l="l"/>
              <a:pathLst>
                <a:path h="812800" w="2422088">
                  <a:moveTo>
                    <a:pt x="42934" y="0"/>
                  </a:moveTo>
                  <a:lnTo>
                    <a:pt x="2379154" y="0"/>
                  </a:lnTo>
                  <a:cubicBezTo>
                    <a:pt x="2390541" y="0"/>
                    <a:pt x="2401461" y="4523"/>
                    <a:pt x="2409513" y="12575"/>
                  </a:cubicBezTo>
                  <a:cubicBezTo>
                    <a:pt x="2417564" y="20627"/>
                    <a:pt x="2422088" y="31547"/>
                    <a:pt x="2422088" y="42934"/>
                  </a:cubicBezTo>
                  <a:lnTo>
                    <a:pt x="2422088" y="769866"/>
                  </a:lnTo>
                  <a:cubicBezTo>
                    <a:pt x="2422088" y="781253"/>
                    <a:pt x="2417564" y="792173"/>
                    <a:pt x="2409513" y="800225"/>
                  </a:cubicBezTo>
                  <a:cubicBezTo>
                    <a:pt x="2401461" y="808277"/>
                    <a:pt x="2390541" y="812800"/>
                    <a:pt x="2379154" y="812800"/>
                  </a:cubicBezTo>
                  <a:lnTo>
                    <a:pt x="42934" y="812800"/>
                  </a:lnTo>
                  <a:cubicBezTo>
                    <a:pt x="31547" y="812800"/>
                    <a:pt x="20627" y="808277"/>
                    <a:pt x="12575" y="800225"/>
                  </a:cubicBezTo>
                  <a:cubicBezTo>
                    <a:pt x="4523" y="792173"/>
                    <a:pt x="0" y="781253"/>
                    <a:pt x="0" y="769866"/>
                  </a:cubicBezTo>
                  <a:lnTo>
                    <a:pt x="0" y="42934"/>
                  </a:lnTo>
                  <a:cubicBezTo>
                    <a:pt x="0" y="31547"/>
                    <a:pt x="4523" y="20627"/>
                    <a:pt x="12575" y="12575"/>
                  </a:cubicBezTo>
                  <a:cubicBezTo>
                    <a:pt x="20627" y="4523"/>
                    <a:pt x="31547" y="0"/>
                    <a:pt x="42934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422088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3836" t="0" r="-4550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315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MASALAH KAJIAN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98718" y="5843268"/>
            <a:ext cx="5625994" cy="3162017"/>
            <a:chOff x="0" y="0"/>
            <a:chExt cx="7501325" cy="42160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73435"/>
              <a:ext cx="7217682" cy="3644929"/>
            </a:xfrm>
            <a:custGeom>
              <a:avLst/>
              <a:gdLst/>
              <a:ahLst/>
              <a:cxnLst/>
              <a:rect r="r" b="b" t="t" l="l"/>
              <a:pathLst>
                <a:path h="3644929" w="7217682">
                  <a:moveTo>
                    <a:pt x="0" y="0"/>
                  </a:moveTo>
                  <a:lnTo>
                    <a:pt x="7217682" y="0"/>
                  </a:lnTo>
                  <a:lnTo>
                    <a:pt x="7217682" y="3644930"/>
                  </a:lnTo>
                  <a:lnTo>
                    <a:pt x="0" y="3644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01325" cy="4216023"/>
            </a:xfrm>
            <a:custGeom>
              <a:avLst/>
              <a:gdLst/>
              <a:ahLst/>
              <a:cxnLst/>
              <a:rect r="r" b="b" t="t" l="l"/>
              <a:pathLst>
                <a:path h="4216023" w="7501325">
                  <a:moveTo>
                    <a:pt x="0" y="0"/>
                  </a:moveTo>
                  <a:lnTo>
                    <a:pt x="7501325" y="0"/>
                  </a:lnTo>
                  <a:lnTo>
                    <a:pt x="7501325" y="4216023"/>
                  </a:lnTo>
                  <a:lnTo>
                    <a:pt x="0" y="421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52949" y="2900368"/>
            <a:ext cx="3730594" cy="320597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7744" y="2900368"/>
            <a:ext cx="3730594" cy="3205979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549538" y="3144856"/>
            <a:ext cx="3137415" cy="2717002"/>
            <a:chOff x="0" y="0"/>
            <a:chExt cx="6350000" cy="549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2"/>
              <a:stretch>
                <a:fillRect l="0" t="-7275" r="0" b="-46689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662544" y="3144856"/>
            <a:ext cx="3137415" cy="2717002"/>
            <a:chOff x="0" y="0"/>
            <a:chExt cx="6350000" cy="549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3"/>
              <a:stretch>
                <a:fillRect l="0" t="-26982" r="0" b="-2698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788460">
            <a:off x="-2120770" y="-465058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0" y="0"/>
                </a:moveTo>
                <a:lnTo>
                  <a:pt x="6289509" y="0"/>
                </a:lnTo>
                <a:lnTo>
                  <a:pt x="6289509" y="2987516"/>
                </a:lnTo>
                <a:lnTo>
                  <a:pt x="0" y="29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144637" y="-474703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84798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Yip Hiong Chang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6848" y="6961817"/>
            <a:ext cx="3486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Kaunselor Pendidikan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33431" y="6961817"/>
            <a:ext cx="310609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Pensyarah Fizik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1180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Shafiq bin Rasulan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08362" y="1137474"/>
            <a:ext cx="825690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b="true" sz="4500" spc="-13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TEAM </a:t>
            </a:r>
            <a:r>
              <a:rPr lang="en-US" b="true" sz="4500" i="true" spc="-135">
                <a:solidFill>
                  <a:srgbClr val="27272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MERIT MATRIX MATCH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2560" y="-2351201"/>
            <a:ext cx="16442880" cy="11294419"/>
            <a:chOff x="0" y="0"/>
            <a:chExt cx="2144536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4536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44536">
                  <a:moveTo>
                    <a:pt x="1072268" y="0"/>
                  </a:moveTo>
                  <a:lnTo>
                    <a:pt x="2144536" y="203200"/>
                  </a:lnTo>
                  <a:lnTo>
                    <a:pt x="2144536" y="1269856"/>
                  </a:lnTo>
                  <a:lnTo>
                    <a:pt x="1072268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72268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44536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661" y="0"/>
            <a:ext cx="2869999" cy="246640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952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40978" y="423886"/>
            <a:ext cx="1271364" cy="1618634"/>
          </a:xfrm>
          <a:custGeom>
            <a:avLst/>
            <a:gdLst/>
            <a:ahLst/>
            <a:cxnLst/>
            <a:rect r="r" b="b" t="t" l="l"/>
            <a:pathLst>
              <a:path h="1618634" w="1271364">
                <a:moveTo>
                  <a:pt x="0" y="0"/>
                </a:moveTo>
                <a:lnTo>
                  <a:pt x="1271364" y="0"/>
                </a:lnTo>
                <a:lnTo>
                  <a:pt x="1271364" y="1618634"/>
                </a:lnTo>
                <a:lnTo>
                  <a:pt x="0" y="161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6852" y="3092064"/>
            <a:ext cx="15734296" cy="29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Sebagai </a:t>
            </a:r>
            <a:r>
              <a:rPr lang="en-US" b="true" sz="3899" u="sng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</a:t>
            </a: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 perbandingan markah merit pelajar dengan purata merit UPU dan alumni yang berjaya mendapat tawaran program yang diminati agar pelajar dapat memilih program pengajian yang bersesuaian dengan pencapaian merit sendiri.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5352" y="497269"/>
            <a:ext cx="5403862" cy="145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Kepentingan </a:t>
            </a:r>
          </a:p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  <p:sp>
        <p:nvSpPr>
          <p:cNvPr name="TextBox 12" id="12"/>
          <p:cNvSpPr txBox="true"/>
          <p:nvPr/>
        </p:nvSpPr>
        <p:spPr>
          <a:xfrm rot="-648483">
            <a:off x="8906049" y="7174139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040452" y="-150507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61991" t="0" r="-2699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84120" y="6585727"/>
            <a:ext cx="6525940" cy="3667820"/>
            <a:chOff x="0" y="0"/>
            <a:chExt cx="8701254" cy="4890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94727" y="2684168"/>
            <a:ext cx="7971060" cy="380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RANGKA</a:t>
            </a:r>
          </a:p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TEORI</a:t>
            </a:r>
          </a:p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30725">
            <a:off x="-916803" y="4768356"/>
            <a:ext cx="8698982" cy="750287"/>
          </a:xfrm>
          <a:custGeom>
            <a:avLst/>
            <a:gdLst/>
            <a:ahLst/>
            <a:cxnLst/>
            <a:rect r="r" b="b" t="t" l="l"/>
            <a:pathLst>
              <a:path h="750287" w="8698982">
                <a:moveTo>
                  <a:pt x="0" y="0"/>
                </a:moveTo>
                <a:lnTo>
                  <a:pt x="8698982" y="0"/>
                </a:lnTo>
                <a:lnTo>
                  <a:pt x="8698982" y="750288"/>
                </a:lnTo>
                <a:lnTo>
                  <a:pt x="0" y="750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3727" y="466100"/>
            <a:ext cx="9400545" cy="7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 Aras </a:t>
            </a:r>
            <a:r>
              <a:rPr lang="en-US" b="true" sz="4748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Design Thinking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1880" y="1279357"/>
            <a:ext cx="12132392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Emphatize: </a:t>
            </a:r>
          </a:p>
          <a:p>
            <a:pPr algn="l">
              <a:lnSpc>
                <a:spcPts val="5373"/>
              </a:lnSpc>
            </a:pP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Pelajar bimbang dengan pilihan bidang mereka.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3690" y="2794674"/>
            <a:ext cx="15524310" cy="135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Define Problem: </a:t>
            </a:r>
          </a:p>
          <a:p>
            <a:pPr algn="l">
              <a:lnSpc>
                <a:spcPts val="5237"/>
              </a:lnSpc>
            </a:pPr>
            <a:r>
              <a:rPr lang="en-US" sz="38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Pelajar memerlukan rujukan/garis panduan dalam memilih bidang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9955" y="4277182"/>
            <a:ext cx="13964130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Ideate:</a:t>
            </a:r>
          </a:p>
          <a:p>
            <a:pPr algn="l">
              <a:lnSpc>
                <a:spcPts val="5373"/>
              </a:lnSpc>
            </a:pPr>
            <a:r>
              <a:rPr lang="en-US" sz="39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Pertimbangan penggunaan Looker Studio sebagai platform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37971" y="5764452"/>
            <a:ext cx="10788089" cy="14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Prototype:</a:t>
            </a:r>
          </a:p>
          <a:p>
            <a:pPr algn="l">
              <a:lnSpc>
                <a:spcPts val="5645"/>
              </a:lnSpc>
            </a:pPr>
            <a:r>
              <a:rPr lang="en-US" sz="41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41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Pembinaan </a:t>
            </a:r>
            <a:r>
              <a:rPr lang="en-US" sz="4151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Merit Matrix Match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25986" y="7251723"/>
            <a:ext cx="11988100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Test:</a:t>
            </a:r>
          </a:p>
          <a:p>
            <a:pPr algn="l">
              <a:lnSpc>
                <a:spcPts val="5373"/>
              </a:lnSpc>
            </a:pPr>
            <a:r>
              <a:rPr lang="en-US" sz="39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Dapatan maklumbalas dari pelajar dan pensyarah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29392" y="9220200"/>
            <a:ext cx="89674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Von Thienen, J., Meinel, C., &amp; Nicolai, C. (2014). How design thinking tools help to solve wicked problems. Design thinking research: Building innovation eco-systems, 97-102.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2610101"/>
            <a:ext cx="5845576" cy="6648199"/>
            <a:chOff x="0" y="0"/>
            <a:chExt cx="1539576" cy="17509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1750966"/>
            </a:xfrm>
            <a:custGeom>
              <a:avLst/>
              <a:gdLst/>
              <a:ahLst/>
              <a:cxnLst/>
              <a:rect r="r" b="b" t="t" l="l"/>
              <a:pathLst>
                <a:path h="1750966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1683421"/>
                  </a:lnTo>
                  <a:cubicBezTo>
                    <a:pt x="1539576" y="1720725"/>
                    <a:pt x="1509335" y="1750966"/>
                    <a:pt x="1472031" y="1750966"/>
                  </a:cubicBezTo>
                  <a:lnTo>
                    <a:pt x="67545" y="1750966"/>
                  </a:lnTo>
                  <a:cubicBezTo>
                    <a:pt x="30241" y="1750966"/>
                    <a:pt x="0" y="1720725"/>
                    <a:pt x="0" y="1683421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18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88131" y="3876800"/>
            <a:ext cx="4629873" cy="4114800"/>
          </a:xfrm>
          <a:custGeom>
            <a:avLst/>
            <a:gdLst/>
            <a:ahLst/>
            <a:cxnLst/>
            <a:rect r="r" b="b" t="t" l="l"/>
            <a:pathLst>
              <a:path h="4114800" w="4629873">
                <a:moveTo>
                  <a:pt x="0" y="0"/>
                </a:moveTo>
                <a:lnTo>
                  <a:pt x="4629873" y="0"/>
                </a:lnTo>
                <a:lnTo>
                  <a:pt x="46298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81475"/>
            <a:ext cx="5817050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5944070"/>
            <a:ext cx="5845576" cy="3314230"/>
            <a:chOff x="0" y="0"/>
            <a:chExt cx="1539576" cy="8728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872884"/>
            </a:xfrm>
            <a:custGeom>
              <a:avLst/>
              <a:gdLst/>
              <a:ahLst/>
              <a:cxnLst/>
              <a:rect r="r" b="b" t="t" l="l"/>
              <a:pathLst>
                <a:path h="872884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805339"/>
                  </a:lnTo>
                  <a:cubicBezTo>
                    <a:pt x="1539576" y="842643"/>
                    <a:pt x="1509335" y="872884"/>
                    <a:pt x="1472031" y="872884"/>
                  </a:cubicBezTo>
                  <a:lnTo>
                    <a:pt x="67545" y="872884"/>
                  </a:lnTo>
                  <a:cubicBezTo>
                    <a:pt x="30241" y="872884"/>
                    <a:pt x="0" y="842643"/>
                    <a:pt x="0" y="805339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930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21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926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073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74089" y="6538026"/>
            <a:ext cx="512024" cy="538973"/>
          </a:xfrm>
          <a:custGeom>
            <a:avLst/>
            <a:gdLst/>
            <a:ahLst/>
            <a:cxnLst/>
            <a:rect r="r" b="b" t="t" l="l"/>
            <a:pathLst>
              <a:path h="538973" w="512024">
                <a:moveTo>
                  <a:pt x="0" y="0"/>
                </a:moveTo>
                <a:lnTo>
                  <a:pt x="512024" y="0"/>
                </a:lnTo>
                <a:lnTo>
                  <a:pt x="512024" y="538973"/>
                </a:lnTo>
                <a:lnTo>
                  <a:pt x="0" y="538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7958" y="7450917"/>
            <a:ext cx="1444286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"/>
              </a:lnSpc>
            </a:pPr>
            <a:r>
              <a:rPr lang="en-US" sz="98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98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94047" y="7789170"/>
            <a:ext cx="1472107" cy="93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PENGENALAN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94727" y="4442294"/>
            <a:ext cx="5059710" cy="2843744"/>
            <a:chOff x="0" y="0"/>
            <a:chExt cx="6746279" cy="37916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66043"/>
              <a:ext cx="6491187" cy="3278049"/>
            </a:xfrm>
            <a:custGeom>
              <a:avLst/>
              <a:gdLst/>
              <a:ahLst/>
              <a:cxnLst/>
              <a:rect r="r" b="b" t="t" l="l"/>
              <a:pathLst>
                <a:path h="3278049" w="6491187">
                  <a:moveTo>
                    <a:pt x="0" y="0"/>
                  </a:moveTo>
                  <a:lnTo>
                    <a:pt x="6491187" y="0"/>
                  </a:lnTo>
                  <a:lnTo>
                    <a:pt x="6491187" y="3278050"/>
                  </a:lnTo>
                  <a:lnTo>
                    <a:pt x="0" y="327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46279" cy="3791659"/>
            </a:xfrm>
            <a:custGeom>
              <a:avLst/>
              <a:gdLst/>
              <a:ahLst/>
              <a:cxnLst/>
              <a:rect r="r" b="b" t="t" l="l"/>
              <a:pathLst>
                <a:path h="3791659" w="6746279">
                  <a:moveTo>
                    <a:pt x="0" y="0"/>
                  </a:moveTo>
                  <a:lnTo>
                    <a:pt x="6746279" y="0"/>
                  </a:lnTo>
                  <a:lnTo>
                    <a:pt x="6746279" y="3791659"/>
                  </a:lnTo>
                  <a:lnTo>
                    <a:pt x="0" y="3791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4340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1094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76414" y="3031344"/>
            <a:ext cx="1208076" cy="998173"/>
          </a:xfrm>
          <a:custGeom>
            <a:avLst/>
            <a:gdLst/>
            <a:ahLst/>
            <a:cxnLst/>
            <a:rect r="r" b="b" t="t" l="l"/>
            <a:pathLst>
              <a:path h="998173" w="1208076">
                <a:moveTo>
                  <a:pt x="0" y="0"/>
                </a:moveTo>
                <a:lnTo>
                  <a:pt x="1208077" y="0"/>
                </a:lnTo>
                <a:lnTo>
                  <a:pt x="1208077" y="998173"/>
                </a:lnTo>
                <a:lnTo>
                  <a:pt x="0" y="998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03304" y="5133396"/>
            <a:ext cx="3754298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03304" y="6044423"/>
            <a:ext cx="375429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82220" y="4851678"/>
            <a:ext cx="1951894" cy="1951894"/>
          </a:xfrm>
          <a:custGeom>
            <a:avLst/>
            <a:gdLst/>
            <a:ahLst/>
            <a:cxnLst/>
            <a:rect r="r" b="b" t="t" l="l"/>
            <a:pathLst>
              <a:path h="1951894" w="1951894">
                <a:moveTo>
                  <a:pt x="0" y="0"/>
                </a:moveTo>
                <a:lnTo>
                  <a:pt x="1951894" y="0"/>
                </a:lnTo>
                <a:lnTo>
                  <a:pt x="1951894" y="1951895"/>
                </a:lnTo>
                <a:lnTo>
                  <a:pt x="0" y="1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197" y="1446826"/>
            <a:ext cx="14387273" cy="8056873"/>
          </a:xfrm>
          <a:custGeom>
            <a:avLst/>
            <a:gdLst/>
            <a:ahLst/>
            <a:cxnLst/>
            <a:rect r="r" b="b" t="t" l="l"/>
            <a:pathLst>
              <a:path h="8056873" w="14387273">
                <a:moveTo>
                  <a:pt x="0" y="0"/>
                </a:moveTo>
                <a:lnTo>
                  <a:pt x="14387274" y="0"/>
                </a:lnTo>
                <a:lnTo>
                  <a:pt x="14387274" y="8056873"/>
                </a:lnTo>
                <a:lnTo>
                  <a:pt x="0" y="8056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45472" y="537527"/>
            <a:ext cx="92838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Interface Merit Matrix Match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5197" y="1770770"/>
            <a:ext cx="2045940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lookerstudio.google.com/u/0/reporting/628f7749-4485-4517-a626-726df18b9277/page/15XFE"/>
              </a:rPr>
              <a:t>Klik di sini....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06781" y="3108603"/>
            <a:ext cx="270277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Imbas untuk pautan!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DAPATAN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23896" y="4442294"/>
            <a:ext cx="6525940" cy="3667820"/>
            <a:chOff x="0" y="0"/>
            <a:chExt cx="8701254" cy="48904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11714232" y="1020517"/>
            <a:ext cx="4787496" cy="3267466"/>
          </a:xfrm>
          <a:custGeom>
            <a:avLst/>
            <a:gdLst/>
            <a:ahLst/>
            <a:cxnLst/>
            <a:rect r="r" b="b" t="t" l="l"/>
            <a:pathLst>
              <a:path h="3267466" w="4787496">
                <a:moveTo>
                  <a:pt x="4787496" y="0"/>
                </a:moveTo>
                <a:lnTo>
                  <a:pt x="0" y="0"/>
                </a:lnTo>
                <a:lnTo>
                  <a:pt x="0" y="3267466"/>
                </a:lnTo>
                <a:lnTo>
                  <a:pt x="4787496" y="3267466"/>
                </a:lnTo>
                <a:lnTo>
                  <a:pt x="4787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3018" y="5605145"/>
            <a:ext cx="5854347" cy="3293070"/>
          </a:xfrm>
          <a:custGeom>
            <a:avLst/>
            <a:gdLst/>
            <a:ahLst/>
            <a:cxnLst/>
            <a:rect r="r" b="b" t="t" l="l"/>
            <a:pathLst>
              <a:path h="3293070" w="5854347">
                <a:moveTo>
                  <a:pt x="0" y="0"/>
                </a:moveTo>
                <a:lnTo>
                  <a:pt x="5854347" y="0"/>
                </a:lnTo>
                <a:lnTo>
                  <a:pt x="5854347" y="3293070"/>
                </a:lnTo>
                <a:lnTo>
                  <a:pt x="0" y="32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93250" y="4586770"/>
            <a:ext cx="70073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pensyarah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57813" y="0"/>
            <a:ext cx="4772375" cy="4301375"/>
            <a:chOff x="0" y="0"/>
            <a:chExt cx="6363166" cy="5735167"/>
          </a:xfrm>
        </p:grpSpPr>
        <p:sp>
          <p:nvSpPr>
            <p:cNvPr name="Freeform 12" id="12"/>
            <p:cNvSpPr/>
            <p:nvPr/>
          </p:nvSpPr>
          <p:spPr>
            <a:xfrm flipH="false" flipV="false" rot="-1049182">
              <a:off x="529834" y="696464"/>
              <a:ext cx="5303498" cy="4342239"/>
            </a:xfrm>
            <a:custGeom>
              <a:avLst/>
              <a:gdLst/>
              <a:ahLst/>
              <a:cxnLst/>
              <a:rect r="r" b="b" t="t" l="l"/>
              <a:pathLst>
                <a:path h="4342239" w="5303498">
                  <a:moveTo>
                    <a:pt x="0" y="0"/>
                  </a:moveTo>
                  <a:lnTo>
                    <a:pt x="5303498" y="0"/>
                  </a:lnTo>
                  <a:lnTo>
                    <a:pt x="5303498" y="4342239"/>
                  </a:lnTo>
                  <a:lnTo>
                    <a:pt x="0" y="434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-1172651">
              <a:off x="1179668" y="1750327"/>
              <a:ext cx="3719750" cy="188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3"/>
                </a:lnSpc>
                <a:spcBef>
                  <a:spcPct val="0"/>
                </a:spcBef>
              </a:pPr>
              <a:r>
                <a:rPr lang="en-US" sz="270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Paparan menarik &amp; mudah difahami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1220" y="6598589"/>
            <a:ext cx="6350018" cy="2978736"/>
          </a:xfrm>
          <a:custGeom>
            <a:avLst/>
            <a:gdLst/>
            <a:ahLst/>
            <a:cxnLst/>
            <a:rect r="r" b="b" t="t" l="l"/>
            <a:pathLst>
              <a:path h="2978736" w="6350018">
                <a:moveTo>
                  <a:pt x="0" y="0"/>
                </a:moveTo>
                <a:lnTo>
                  <a:pt x="6350018" y="0"/>
                </a:lnTo>
                <a:lnTo>
                  <a:pt x="6350018" y="2978736"/>
                </a:lnTo>
                <a:lnTo>
                  <a:pt x="0" y="297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0874">
            <a:off x="2258475" y="2543263"/>
            <a:ext cx="5525759" cy="2993957"/>
          </a:xfrm>
          <a:custGeom>
            <a:avLst/>
            <a:gdLst/>
            <a:ahLst/>
            <a:cxnLst/>
            <a:rect r="r" b="b" t="t" l="l"/>
            <a:pathLst>
              <a:path h="2993957" w="5525759">
                <a:moveTo>
                  <a:pt x="0" y="0"/>
                </a:moveTo>
                <a:lnTo>
                  <a:pt x="5525758" y="0"/>
                </a:lnTo>
                <a:lnTo>
                  <a:pt x="5525758" y="2993957"/>
                </a:lnTo>
                <a:lnTo>
                  <a:pt x="0" y="2993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02003" y="4481513"/>
            <a:ext cx="1467422" cy="1408725"/>
          </a:xfrm>
          <a:custGeom>
            <a:avLst/>
            <a:gdLst/>
            <a:ahLst/>
            <a:cxnLst/>
            <a:rect r="r" b="b" t="t" l="l"/>
            <a:pathLst>
              <a:path h="1408725" w="1467422">
                <a:moveTo>
                  <a:pt x="0" y="0"/>
                </a:moveTo>
                <a:lnTo>
                  <a:pt x="1467422" y="0"/>
                </a:lnTo>
                <a:lnTo>
                  <a:pt x="1467422" y="1408724"/>
                </a:lnTo>
                <a:lnTo>
                  <a:pt x="0" y="1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69744">
            <a:off x="12590105" y="1413735"/>
            <a:ext cx="277855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Informasi yang amat membantu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1492" y="7013714"/>
            <a:ext cx="4281077" cy="130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Markah merit dan maklumat program IPTA perlu dikemaskini setiap tahun</a:t>
            </a:r>
          </a:p>
        </p:txBody>
      </p:sp>
      <p:sp>
        <p:nvSpPr>
          <p:cNvPr name="TextBox 19" id="19"/>
          <p:cNvSpPr txBox="true"/>
          <p:nvPr/>
        </p:nvSpPr>
        <p:spPr>
          <a:xfrm rot="-509866">
            <a:off x="2813779" y="3300188"/>
            <a:ext cx="2996454" cy="142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Boleh disebarkan kepada semua pelajar KMSw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7278" y="7219235"/>
            <a:ext cx="523953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Maklumbalas ini dikumpul secara temubual rawak dengan pensyarah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7788460">
            <a:off x="-1662871" y="-6974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7"/>
                </a:lnTo>
                <a:lnTo>
                  <a:pt x="0" y="2414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7749296">
            <a:off x="14939846" y="-77542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84894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05530" y="1028700"/>
            <a:ext cx="15391601" cy="8864779"/>
          </a:xfrm>
          <a:custGeom>
            <a:avLst/>
            <a:gdLst/>
            <a:ahLst/>
            <a:cxnLst/>
            <a:rect r="r" b="b" t="t" l="l"/>
            <a:pathLst>
              <a:path h="8864779" w="15391601">
                <a:moveTo>
                  <a:pt x="0" y="0"/>
                </a:moveTo>
                <a:lnTo>
                  <a:pt x="15391602" y="0"/>
                </a:lnTo>
                <a:lnTo>
                  <a:pt x="15391602" y="8864779"/>
                </a:lnTo>
                <a:lnTo>
                  <a:pt x="0" y="886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6" t="0" r="-18557" b="-14857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7749296">
            <a:off x="14939846" y="-92688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525" y="1573684"/>
            <a:ext cx="426999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pelajar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6469634" y="2755925"/>
            <a:ext cx="5454549" cy="3722730"/>
          </a:xfrm>
          <a:custGeom>
            <a:avLst/>
            <a:gdLst/>
            <a:ahLst/>
            <a:cxnLst/>
            <a:rect r="r" b="b" t="t" l="l"/>
            <a:pathLst>
              <a:path h="3722730" w="5454549">
                <a:moveTo>
                  <a:pt x="5454549" y="0"/>
                </a:moveTo>
                <a:lnTo>
                  <a:pt x="0" y="0"/>
                </a:lnTo>
                <a:lnTo>
                  <a:pt x="0" y="3722730"/>
                </a:lnTo>
                <a:lnTo>
                  <a:pt x="5454549" y="3722730"/>
                </a:lnTo>
                <a:lnTo>
                  <a:pt x="54545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7064" y="6821727"/>
            <a:ext cx="6585599" cy="18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42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Cadangan Penambahbaikan dari Pelajar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48244" y="6699149"/>
            <a:ext cx="2077743" cy="1994633"/>
          </a:xfrm>
          <a:custGeom>
            <a:avLst/>
            <a:gdLst/>
            <a:ahLst/>
            <a:cxnLst/>
            <a:rect r="r" b="b" t="t" l="l"/>
            <a:pathLst>
              <a:path h="1994633" w="2077743">
                <a:moveTo>
                  <a:pt x="0" y="0"/>
                </a:moveTo>
                <a:lnTo>
                  <a:pt x="2077742" y="0"/>
                </a:lnTo>
                <a:lnTo>
                  <a:pt x="2077742" y="1994634"/>
                </a:lnTo>
                <a:lnTo>
                  <a:pt x="0" y="199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69744">
            <a:off x="7444698" y="3200471"/>
            <a:ext cx="3165700" cy="189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Sediakan versi bahasa Inggeris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035" y="3018087"/>
            <a:ext cx="6731339" cy="4305660"/>
            <a:chOff x="0" y="0"/>
            <a:chExt cx="8975118" cy="5740880"/>
          </a:xfrm>
        </p:grpSpPr>
        <p:sp>
          <p:nvSpPr>
            <p:cNvPr name="Freeform 13" id="13"/>
            <p:cNvSpPr/>
            <p:nvPr/>
          </p:nvSpPr>
          <p:spPr>
            <a:xfrm flipH="true" flipV="false" rot="-510874">
              <a:off x="290442" y="596365"/>
              <a:ext cx="8394234" cy="4548149"/>
            </a:xfrm>
            <a:custGeom>
              <a:avLst/>
              <a:gdLst/>
              <a:ahLst/>
              <a:cxnLst/>
              <a:rect r="r" b="b" t="t" l="l"/>
              <a:pathLst>
                <a:path h="4548149" w="8394234">
                  <a:moveTo>
                    <a:pt x="8394234" y="0"/>
                  </a:moveTo>
                  <a:lnTo>
                    <a:pt x="0" y="0"/>
                  </a:lnTo>
                  <a:lnTo>
                    <a:pt x="0" y="4548149"/>
                  </a:lnTo>
                  <a:lnTo>
                    <a:pt x="8394234" y="4548149"/>
                  </a:lnTo>
                  <a:lnTo>
                    <a:pt x="839423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-509866">
              <a:off x="2984484" y="942738"/>
              <a:ext cx="4551942" cy="3591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9"/>
                </a:lnSpc>
                <a:spcBef>
                  <a:spcPct val="0"/>
                </a:spcBef>
              </a:pPr>
              <a:r>
                <a:rPr lang="en-US" sz="3863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 bidang yang jarang didengari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2626" y="1593217"/>
            <a:ext cx="5437321" cy="4900696"/>
            <a:chOff x="0" y="0"/>
            <a:chExt cx="7249761" cy="6534261"/>
          </a:xfrm>
        </p:grpSpPr>
        <p:sp>
          <p:nvSpPr>
            <p:cNvPr name="Freeform 16" id="16"/>
            <p:cNvSpPr/>
            <p:nvPr/>
          </p:nvSpPr>
          <p:spPr>
            <a:xfrm flipH="false" flipV="false" rot="-1049182">
              <a:off x="603657" y="793504"/>
              <a:ext cx="6042446" cy="4947253"/>
            </a:xfrm>
            <a:custGeom>
              <a:avLst/>
              <a:gdLst/>
              <a:ahLst/>
              <a:cxnLst/>
              <a:rect r="r" b="b" t="t" l="l"/>
              <a:pathLst>
                <a:path h="4947253" w="6042446">
                  <a:moveTo>
                    <a:pt x="0" y="0"/>
                  </a:moveTo>
                  <a:lnTo>
                    <a:pt x="6042447" y="0"/>
                  </a:lnTo>
                  <a:lnTo>
                    <a:pt x="6042447" y="4947253"/>
                  </a:lnTo>
                  <a:lnTo>
                    <a:pt x="0" y="4947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-1172651">
              <a:off x="1368512" y="1988426"/>
              <a:ext cx="4238032" cy="2298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9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Tambahkan data untuk universiti lain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8736" y="2033529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4"/>
                </a:lnTo>
                <a:lnTo>
                  <a:pt x="0" y="161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8736" y="3923457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8736" y="5785826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8736" y="7648195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41627" y="2172762"/>
            <a:ext cx="4839510" cy="1208923"/>
            <a:chOff x="0" y="0"/>
            <a:chExt cx="162688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41627" y="4065002"/>
            <a:ext cx="4839510" cy="1208923"/>
            <a:chOff x="0" y="0"/>
            <a:chExt cx="162688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41627" y="5926482"/>
            <a:ext cx="4839510" cy="1208923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41627" y="7788851"/>
            <a:ext cx="4839510" cy="1208923"/>
            <a:chOff x="0" y="0"/>
            <a:chExt cx="1626884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74262" y="2330295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74262" y="42165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1"/>
                </a:lnTo>
                <a:lnTo>
                  <a:pt x="0" y="983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74262" y="608003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74262" y="79424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3958" y="2950628"/>
            <a:ext cx="5636103" cy="5664425"/>
          </a:xfrm>
          <a:custGeom>
            <a:avLst/>
            <a:gdLst/>
            <a:ahLst/>
            <a:cxnLst/>
            <a:rect r="r" b="b" t="t" l="l"/>
            <a:pathLst>
              <a:path h="5664425" w="5636103">
                <a:moveTo>
                  <a:pt x="0" y="0"/>
                </a:moveTo>
                <a:lnTo>
                  <a:pt x="5636103" y="0"/>
                </a:lnTo>
                <a:lnTo>
                  <a:pt x="5636103" y="5664425"/>
                </a:lnTo>
                <a:lnTo>
                  <a:pt x="0" y="5664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965755" y="3554542"/>
            <a:ext cx="1145146" cy="1145146"/>
          </a:xfrm>
          <a:custGeom>
            <a:avLst/>
            <a:gdLst/>
            <a:ahLst/>
            <a:cxnLst/>
            <a:rect r="r" b="b" t="t" l="l"/>
            <a:pathLst>
              <a:path h="1145146" w="1145146">
                <a:moveTo>
                  <a:pt x="0" y="0"/>
                </a:moveTo>
                <a:lnTo>
                  <a:pt x="1145147" y="0"/>
                </a:lnTo>
                <a:lnTo>
                  <a:pt x="1145147" y="1145147"/>
                </a:lnTo>
                <a:lnTo>
                  <a:pt x="0" y="114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030273" y="3529941"/>
            <a:ext cx="1295302" cy="1283969"/>
          </a:xfrm>
          <a:custGeom>
            <a:avLst/>
            <a:gdLst/>
            <a:ahLst/>
            <a:cxnLst/>
            <a:rect r="r" b="b" t="t" l="l"/>
            <a:pathLst>
              <a:path h="1283969" w="1295302">
                <a:moveTo>
                  <a:pt x="0" y="0"/>
                </a:moveTo>
                <a:lnTo>
                  <a:pt x="1295302" y="0"/>
                </a:lnTo>
                <a:lnTo>
                  <a:pt x="1295302" y="1283969"/>
                </a:lnTo>
                <a:lnTo>
                  <a:pt x="0" y="1283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65755" y="6924460"/>
            <a:ext cx="1083642" cy="1083642"/>
          </a:xfrm>
          <a:custGeom>
            <a:avLst/>
            <a:gdLst/>
            <a:ahLst/>
            <a:cxnLst/>
            <a:rect r="r" b="b" t="t" l="l"/>
            <a:pathLst>
              <a:path h="1083642" w="1083642">
                <a:moveTo>
                  <a:pt x="0" y="0"/>
                </a:moveTo>
                <a:lnTo>
                  <a:pt x="1083642" y="0"/>
                </a:lnTo>
                <a:lnTo>
                  <a:pt x="1083642" y="1083643"/>
                </a:lnTo>
                <a:lnTo>
                  <a:pt x="0" y="1083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168127" y="6843603"/>
            <a:ext cx="1052670" cy="1088031"/>
          </a:xfrm>
          <a:custGeom>
            <a:avLst/>
            <a:gdLst/>
            <a:ahLst/>
            <a:cxnLst/>
            <a:rect r="r" b="b" t="t" l="l"/>
            <a:pathLst>
              <a:path h="1088031" w="1052670">
                <a:moveTo>
                  <a:pt x="0" y="0"/>
                </a:moveTo>
                <a:lnTo>
                  <a:pt x="1052670" y="0"/>
                </a:lnTo>
                <a:lnTo>
                  <a:pt x="1052670" y="1088031"/>
                </a:lnTo>
                <a:lnTo>
                  <a:pt x="0" y="1088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490577" y="898149"/>
            <a:ext cx="890842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b="true" sz="5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Kekuatan Hasil Inovasi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2622" y="2282726"/>
            <a:ext cx="6988666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 bagi membuat keputusan kerjaya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2622" y="4174966"/>
            <a:ext cx="7232754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Mendapat sambutan positif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2622" y="6036446"/>
            <a:ext cx="6192169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Membantu konsultasi kerjaya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82622" y="7898815"/>
            <a:ext cx="6423410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Merumuskan markah merit UPU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82622" y="272620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Sebagai panduan membantu pelajar membuat keputusan pemilihan UPU yang lebih berkesan.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82622" y="461844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Pensyarah dan pelajar bersetuju inovasi ini mampu memberi impak positif dalam pemilihan UPU pelajar.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82622" y="647992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Alat yang sangat membantu kaunselor dalam bimbingan kerjaya pelajar semasa.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82622" y="834229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Rujukan mudah untuk pelajar mengetahui markah merit UPU bagi program pengajian yang diminati.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5725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842467" y="122"/>
            <a:ext cx="8150955" cy="10286878"/>
            <a:chOff x="0" y="0"/>
            <a:chExt cx="17778019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77968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77968">
                  <a:moveTo>
                    <a:pt x="8591296" y="0"/>
                  </a:moveTo>
                  <a:lnTo>
                    <a:pt x="0" y="16891"/>
                  </a:lnTo>
                  <a:lnTo>
                    <a:pt x="0" y="22436710"/>
                  </a:lnTo>
                  <a:lnTo>
                    <a:pt x="17777968" y="22436710"/>
                  </a:lnTo>
                  <a:lnTo>
                    <a:pt x="17777968" y="22409658"/>
                  </a:lnTo>
                  <a:lnTo>
                    <a:pt x="15025878" y="13191110"/>
                  </a:lnTo>
                  <a:lnTo>
                    <a:pt x="8591296" y="0"/>
                  </a:lnTo>
                  <a:close/>
                </a:path>
              </a:pathLst>
            </a:custGeom>
            <a:blipFill>
              <a:blip r:embed="rId2"/>
              <a:stretch>
                <a:fillRect l="-17740" t="0" r="-84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39901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414567">
            <a:off x="4226565" y="5372376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7916372">
            <a:off x="339512" y="-214367"/>
            <a:ext cx="5828177" cy="276838"/>
          </a:xfrm>
          <a:custGeom>
            <a:avLst/>
            <a:gdLst/>
            <a:ahLst/>
            <a:cxnLst/>
            <a:rect r="r" b="b" t="t" l="l"/>
            <a:pathLst>
              <a:path h="276838" w="5828177">
                <a:moveTo>
                  <a:pt x="0" y="0"/>
                </a:moveTo>
                <a:lnTo>
                  <a:pt x="5828177" y="0"/>
                </a:lnTo>
                <a:lnTo>
                  <a:pt x="5828177" y="276839"/>
                </a:lnTo>
                <a:lnTo>
                  <a:pt x="0" y="27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7928872">
            <a:off x="985874" y="2829977"/>
            <a:ext cx="8689975" cy="1615450"/>
            <a:chOff x="0" y="0"/>
            <a:chExt cx="2032229" cy="3777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8600856">
            <a:off x="3103659" y="4408700"/>
            <a:ext cx="5783277" cy="1776440"/>
            <a:chOff x="0" y="0"/>
            <a:chExt cx="1578447" cy="4848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4091770">
            <a:off x="4328537" y="11092867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07861">
            <a:off x="5471292" y="6155604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37686" y="5502443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37686" y="4206767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37686" y="6798120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6855144" y="5598838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6"/>
                </a:lnTo>
                <a:lnTo>
                  <a:pt x="752843" y="665326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6855144" y="4303162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6855144" y="6894515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144000" y="976451"/>
            <a:ext cx="10209633" cy="780772"/>
            <a:chOff x="0" y="0"/>
            <a:chExt cx="2946466" cy="225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996138" y="1009650"/>
            <a:ext cx="826316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Kelemahan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88508" y="1843197"/>
            <a:ext cx="8736938" cy="150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30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Pembinaan inovasi masih di tahap awal dan data perlu dikemaskini dan disemak agar maklumat betul diberi kepada pelajar.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29319" y="4197242"/>
            <a:ext cx="7702325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Hanya menggambarkan markah merit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23183" y="5522529"/>
            <a:ext cx="580846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alumni tidak mencukupi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5193" y="6818205"/>
            <a:ext cx="830645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Perlu masa klasifikasi bidang pengajian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88508" y="4674279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Kejayaan penawaran UPU tidak hanya bergantung kepada markah merit semata-mata.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88508" y="6003266"/>
            <a:ext cx="7543136" cy="3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alumni yang digunakan hanya 2021 dan 2023.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88508" y="7298943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penawaran kemasukan UPU alumni perlu diklasifikasi mengikut bidang.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4464501"/>
            <a:ext cx="10236924" cy="3837363"/>
            <a:chOff x="0" y="0"/>
            <a:chExt cx="2696145" cy="10106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10664"/>
            </a:xfrm>
            <a:custGeom>
              <a:avLst/>
              <a:gdLst/>
              <a:ahLst/>
              <a:cxnLst/>
              <a:rect r="r" b="b" t="t" l="l"/>
              <a:pathLst>
                <a:path h="1010664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10664"/>
                  </a:lnTo>
                  <a:lnTo>
                    <a:pt x="0" y="1010664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06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RUMUSAN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4727" y="4442294"/>
            <a:ext cx="6525940" cy="3667820"/>
            <a:chOff x="0" y="0"/>
            <a:chExt cx="8701254" cy="48904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0207" t="0" r="-590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009650"/>
            <a:ext cx="797782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 Merit UPU Pelajar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47779"/>
            <a:ext cx="8115300" cy="356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Antara kejayaan utama pelajar mendapat pilihan utama ke IPTA bergantung kepada penyusunan 12 pilihan UPU berdasarkan pencapaian markah merit pelajar di samping memenuhi Syarat Am dan Syarat Khas program pengajian.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548913"/>
            <a:ext cx="8115300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Merit Matrix Match sebagai alat membantu pelajar membuat keputusan kerjaya yang lebih efisien.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4899" t="0" r="-499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065633" y="3712647"/>
            <a:ext cx="10209633" cy="780772"/>
            <a:chOff x="0" y="0"/>
            <a:chExt cx="2946466" cy="2253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4798220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6"/>
                </a:lnTo>
                <a:lnTo>
                  <a:pt x="0" y="104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7647986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7"/>
                </a:lnTo>
                <a:lnTo>
                  <a:pt x="0" y="104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06840" y="4865887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2"/>
                </a:lnTo>
                <a:lnTo>
                  <a:pt x="0" y="904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6840" y="7715654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1"/>
                </a:lnTo>
                <a:lnTo>
                  <a:pt x="0" y="90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09650"/>
            <a:ext cx="805644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HARAPAN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6840" y="3820784"/>
            <a:ext cx="6658759" cy="5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WAY FORWARD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40442" y="4792758"/>
            <a:ext cx="4835592" cy="9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b="true" sz="3025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AI-based Recommender 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49444" y="7628936"/>
            <a:ext cx="5493708" cy="135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302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Digunakan oleh semua Kolej Matrikulasi di Malaysia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700769"/>
            <a:ext cx="8115300" cy="18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ini berpotensi dibangunkan dengan integrasi AI untuk meramal program pengajian yang pelajar layak mohon berdasarkan pencapaian markah merit.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40442" y="5768775"/>
            <a:ext cx="6425295" cy="101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33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7907" t="0" r="-3790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42688" y="8296295"/>
            <a:ext cx="2774320" cy="1559271"/>
            <a:chOff x="0" y="0"/>
            <a:chExt cx="3699093" cy="20790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3997" y="3976312"/>
            <a:ext cx="9550477" cy="136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1"/>
              </a:lnSpc>
            </a:pPr>
            <a:r>
              <a:rPr lang="en-US" sz="8747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8387" y="5327090"/>
            <a:ext cx="8451202" cy="67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351" spc="992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Atas Perhatian Anda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58575">
            <a:off x="17565316" y="5003366"/>
            <a:ext cx="3086100" cy="7366081"/>
            <a:chOff x="0" y="0"/>
            <a:chExt cx="812800" cy="1940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575918">
            <a:off x="-1840244" y="6437745"/>
            <a:ext cx="3086100" cy="7366081"/>
            <a:chOff x="0" y="0"/>
            <a:chExt cx="812800" cy="1940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2688" y="8561515"/>
            <a:ext cx="2774320" cy="1559271"/>
            <a:chOff x="0" y="0"/>
            <a:chExt cx="3699093" cy="20790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215234"/>
            <a:ext cx="3375386" cy="8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5132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727" y="3132796"/>
            <a:ext cx="16071746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727" y="4041431"/>
            <a:ext cx="16071746" cy="35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727" y="4600457"/>
            <a:ext cx="15909164" cy="35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727" y="5302509"/>
            <a:ext cx="16071746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727" y="6334818"/>
            <a:ext cx="16234328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Al-Twijri, M. I., Luna, J. M., Herrera, F., &amp; Ventura, S. (2022). Course recommendation based on sequences: An evolutionary search of emerging sequential patterns. Cognitive Computation, 14(4), 1474-1495.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-7436805">
            <a:off x="-1095150" y="9051045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4"/>
                </a:moveTo>
                <a:lnTo>
                  <a:pt x="3475677" y="165094"/>
                </a:lnTo>
                <a:lnTo>
                  <a:pt x="3475677" y="0"/>
                </a:lnTo>
                <a:lnTo>
                  <a:pt x="0" y="0"/>
                </a:lnTo>
                <a:lnTo>
                  <a:pt x="0" y="165094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4727" y="7261005"/>
            <a:ext cx="16234328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Von Thienen, J., Meinel, C., &amp; Nicolai, C. (2014). How design thinking tools help to solve wicked problems. Design thinking research: Building innovation eco-systems, 97-102.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6432716"/>
            <a:ext cx="10236924" cy="1869148"/>
            <a:chOff x="0" y="0"/>
            <a:chExt cx="2696145" cy="4922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17716" y="2100053"/>
            <a:ext cx="10236924" cy="1869148"/>
            <a:chOff x="0" y="0"/>
            <a:chExt cx="2696145" cy="4922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17716" y="2100053"/>
            <a:ext cx="10236924" cy="4122002"/>
            <a:chOff x="0" y="0"/>
            <a:chExt cx="2696145" cy="10856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85630"/>
            </a:xfrm>
            <a:custGeom>
              <a:avLst/>
              <a:gdLst/>
              <a:ahLst/>
              <a:cxnLst/>
              <a:rect r="r" b="b" t="t" l="l"/>
              <a:pathLst>
                <a:path h="1085630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85630"/>
                  </a:lnTo>
                  <a:lnTo>
                    <a:pt x="0" y="1085630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1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23251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DAGTOxTfmZA</dc:identifier>
  <dcterms:modified xsi:type="dcterms:W3CDTF">2011-08-01T06:04:30Z</dcterms:modified>
  <cp:revision>1</cp:revision>
  <dc:title>Merit Matrix Match</dc:title>
</cp:coreProperties>
</file>